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106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01FBC4C-015D-4C08-85AD-ABD32E0F871C}" type="datetimeFigureOut">
              <a:rPr lang="ru-RU" smtClean="0"/>
              <a:t>18.02.2025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01FBC4C-015D-4C08-85AD-ABD32E0F871C}" type="datetimeFigureOut">
              <a:rPr lang="ru-RU" smtClean="0"/>
              <a:t>18.02.2025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01FBC4C-015D-4C08-85AD-ABD32E0F871C}" type="datetimeFigureOut">
              <a:rPr lang="ru-RU" smtClean="0"/>
              <a:t>18.02.2025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01FBC4C-015D-4C08-85AD-ABD32E0F871C}" type="datetimeFigureOut">
              <a:rPr lang="ru-RU" smtClean="0"/>
              <a:t>18.02.2025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01FBC4C-015D-4C08-85AD-ABD32E0F871C}" type="datetimeFigureOut">
              <a:rPr lang="ru-RU" smtClean="0"/>
              <a:t>18.02.2025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01FBC4C-015D-4C08-85AD-ABD32E0F871C}" type="datetimeFigureOut">
              <a:rPr lang="ru-RU" smtClean="0"/>
              <a:t>18.02.2025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01FBC4C-015D-4C08-85AD-ABD32E0F871C}" type="datetimeFigureOut">
              <a:rPr lang="ru-RU" smtClean="0"/>
              <a:t>18.02.2025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01FBC4C-015D-4C08-85AD-ABD32E0F871C}" type="datetimeFigureOut">
              <a:rPr lang="ru-RU" smtClean="0"/>
              <a:t>18.02.2025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01FBC4C-015D-4C08-85AD-ABD32E0F871C}" type="datetimeFigureOut">
              <a:rPr lang="ru-RU" smtClean="0"/>
              <a:t>18.02.2025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01FBC4C-015D-4C08-85AD-ABD32E0F871C}" type="datetimeFigureOut">
              <a:rPr lang="ru-RU" smtClean="0"/>
              <a:t>18.02.2025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01FBC4C-015D-4C08-85AD-ABD32E0F871C}" type="datetimeFigureOut">
              <a:rPr lang="ru-RU" smtClean="0"/>
              <a:t>18.02.2025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E1FA0-B59C-4541-915B-ACD04DA171EF}"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1FBC4C-015D-4C08-85AD-ABD32E0F871C}" type="datetimeFigureOut">
              <a:rPr lang="ru-RU" smtClean="0"/>
              <a:t>18.02.2025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E1FA0-B59C-4541-915B-ACD04DA171EF}"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spmag.ru/away?req=doc&amp;base=LAW&amp;n=482648&amp;dst=100001&amp;demo=1&amp;utm_source=spmag&amp;utm_medium=site&amp;utm_content=registration&amp;utm_term=universal__40264c193d8201527b0ff91c8062c721667102eb&amp;link_text=%D0%BE%D1%82+29.12.2012+N+273-%D0%A4%D0%9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229600" cy="428628"/>
          </a:xfrm>
        </p:spPr>
        <p:txBody>
          <a:bodyPr>
            <a:noAutofit/>
          </a:bodyPr>
          <a:lstStyle/>
          <a:p>
            <a:r>
              <a:rPr lang="ru-RU" sz="2800" b="1" dirty="0">
                <a:solidFill>
                  <a:srgbClr val="C00000"/>
                </a:solidFill>
              </a:rPr>
              <a:t>Какие льготы имеют дети участников СВО при </a:t>
            </a:r>
            <a:r>
              <a:rPr lang="ru-RU" sz="2800" b="1" dirty="0" smtClean="0">
                <a:solidFill>
                  <a:srgbClr val="C00000"/>
                </a:solidFill>
              </a:rPr>
              <a:t>поступлении в вуз или колледж?</a:t>
            </a:r>
            <a:r>
              <a:rPr lang="ru-RU" sz="2800" dirty="0">
                <a:solidFill>
                  <a:srgbClr val="C00000"/>
                </a:solidFill>
              </a:rPr>
              <a:t/>
            </a:r>
            <a:br>
              <a:rPr lang="ru-RU" sz="2800" dirty="0">
                <a:solidFill>
                  <a:srgbClr val="C00000"/>
                </a:solidFill>
              </a:rPr>
            </a:br>
            <a:endParaRPr lang="ru-RU" sz="2800" dirty="0">
              <a:solidFill>
                <a:srgbClr val="C00000"/>
              </a:solidFill>
            </a:endParaRPr>
          </a:p>
        </p:txBody>
      </p:sp>
      <p:sp>
        <p:nvSpPr>
          <p:cNvPr id="3" name="Содержимое 2"/>
          <p:cNvSpPr>
            <a:spLocks noGrp="1"/>
          </p:cNvSpPr>
          <p:nvPr>
            <p:ph idx="1"/>
          </p:nvPr>
        </p:nvSpPr>
        <p:spPr>
          <a:xfrm>
            <a:off x="214282" y="874713"/>
            <a:ext cx="8472518" cy="5554683"/>
          </a:xfrm>
        </p:spPr>
        <p:txBody>
          <a:bodyPr>
            <a:noAutofit/>
          </a:bodyPr>
          <a:lstStyle/>
          <a:p>
            <a:pPr indent="19050" algn="just">
              <a:buNone/>
            </a:pPr>
            <a:endParaRPr lang="ru-RU" sz="2000" b="1" dirty="0" smtClean="0"/>
          </a:p>
          <a:p>
            <a:pPr indent="19050" algn="ctr">
              <a:buNone/>
            </a:pPr>
            <a:r>
              <a:rPr lang="ru-RU" sz="2000" b="1" dirty="0" smtClean="0"/>
              <a:t>Преимущество </a:t>
            </a:r>
            <a:r>
              <a:rPr lang="ru-RU" sz="2000" b="1" dirty="0"/>
              <a:t>при поступлении в вуз для детей участников СВО </a:t>
            </a:r>
          </a:p>
          <a:p>
            <a:pPr marL="271463" indent="0" algn="just">
              <a:buNone/>
            </a:pPr>
            <a:endParaRPr lang="ru-RU" sz="2000" dirty="0" smtClean="0"/>
          </a:p>
          <a:p>
            <a:pPr marL="271463" indent="0" algn="just">
              <a:buNone/>
            </a:pPr>
            <a:r>
              <a:rPr lang="ru-RU" sz="2000" dirty="0" smtClean="0"/>
              <a:t>Ребенок </a:t>
            </a:r>
            <a:r>
              <a:rPr lang="ru-RU" sz="2000" dirty="0"/>
              <a:t>мобилизованного, контрактника или добровольца, который участвует или участвовал в СВО, может бесплатно поступить в вуз для обучения по программам </a:t>
            </a:r>
            <a:r>
              <a:rPr lang="ru-RU" sz="2000" dirty="0" err="1"/>
              <a:t>бакалавриата</a:t>
            </a:r>
            <a:r>
              <a:rPr lang="ru-RU" sz="2000" dirty="0"/>
              <a:t> и </a:t>
            </a:r>
            <a:r>
              <a:rPr lang="ru-RU" sz="2000" dirty="0" err="1"/>
              <a:t>специалитета</a:t>
            </a:r>
            <a:r>
              <a:rPr lang="ru-RU" sz="2000" dirty="0"/>
              <a:t>. Такое право закреплено в статье 71 закона "Об образовании в Российской Федерации" </a:t>
            </a:r>
            <a:r>
              <a:rPr lang="ru-RU" sz="2000" u="sng" dirty="0">
                <a:hlinkClick r:id="rId2"/>
              </a:rPr>
              <a:t>от 29.12.2012 N 273-ФЗ</a:t>
            </a:r>
            <a:r>
              <a:rPr lang="ru-RU" sz="2000" dirty="0"/>
              <a:t>. При этом у него есть преимущество: при равных результатах вступительных испытаний (результатах сдачи ЕГЭ) предпочтение при зачислении на бюджет отдадут ребенку участника спецоперации. </a:t>
            </a:r>
          </a:p>
          <a:p>
            <a:pPr marL="271463" indent="0" algn="just">
              <a:buNone/>
            </a:pPr>
            <a:endParaRPr lang="ru-RU" sz="2000" dirty="0" smtClean="0"/>
          </a:p>
          <a:p>
            <a:pPr marL="271463" indent="0" algn="just">
              <a:buNone/>
            </a:pPr>
            <a:r>
              <a:rPr lang="ru-RU" sz="2000" dirty="0" smtClean="0"/>
              <a:t>Детей </a:t>
            </a:r>
            <a:r>
              <a:rPr lang="ru-RU" sz="2000" dirty="0"/>
              <a:t>участников СВО зачисляют в вуз на бюджетные места в пределах отдельной квоты. Ее размер не может быть меньше 10 % общего объема контрольных цифр приема граждан – «бюджетников» в вуз на очередной год. </a:t>
            </a:r>
          </a:p>
          <a:p>
            <a:pPr algn="just">
              <a:buFont typeface="Wingdings" pitchFamily="2" charset="2"/>
              <a:buChar char="ü"/>
            </a:pPr>
            <a:endParaRPr lang="ru-RU" sz="2000" dirty="0"/>
          </a:p>
          <a:p>
            <a:pPr algn="just">
              <a:buFont typeface="Wingdings" pitchFamily="2" charset="2"/>
              <a:buChar char="ü"/>
            </a:pPr>
            <a:endParaRPr lang="ru-RU"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85728"/>
            <a:ext cx="8643998" cy="6429420"/>
          </a:xfrm>
        </p:spPr>
        <p:txBody>
          <a:bodyPr>
            <a:noAutofit/>
          </a:bodyPr>
          <a:lstStyle/>
          <a:p>
            <a:pPr algn="ctr">
              <a:buNone/>
            </a:pPr>
            <a:r>
              <a:rPr lang="ru-RU" sz="2000" b="1" dirty="0" smtClean="0"/>
              <a:t>Освобождение от вступительных испытаний</a:t>
            </a:r>
            <a:r>
              <a:rPr lang="ru-RU" sz="1600" b="1" dirty="0" smtClean="0"/>
              <a:t> </a:t>
            </a:r>
          </a:p>
          <a:p>
            <a:pPr marL="0" indent="0" algn="just">
              <a:spcAft>
                <a:spcPts val="600"/>
              </a:spcAft>
              <a:buNone/>
            </a:pPr>
            <a:r>
              <a:rPr lang="ru-RU" sz="1700" dirty="0" smtClean="0"/>
              <a:t>Если в ходе спецоперации родитель погиб или получил увечье (ранение, травму, контузию) или заболевание, ребенка освобождают от любых вступительных испытаний в вуз. Аналогичная льгота есть у детей участников СВО, которые удостоены звания Героя РФ или награждены тремя орденами Мужества. То есть фактически таких детей принимают на обучение вне конкурса. Исключение составляют только дополнительные вступительные испытания творческой или профессиональной направленности - их все равно придется пройти.</a:t>
            </a:r>
          </a:p>
          <a:p>
            <a:pPr marL="0" indent="0" algn="just">
              <a:spcAft>
                <a:spcPts val="600"/>
              </a:spcAft>
              <a:buNone/>
            </a:pPr>
            <a:r>
              <a:rPr lang="ru-RU" sz="1700" dirty="0" smtClean="0"/>
              <a:t>Это правило об освобождении от вступительных экзаменов (кроме творческого или профессионального конкурса) применяют, в частности, при поступлении ребенка погибшего, заболевшего или получившего увечье участника СВО:</a:t>
            </a:r>
          </a:p>
          <a:p>
            <a:pPr marL="0" indent="0" algn="just">
              <a:spcAft>
                <a:spcPts val="600"/>
              </a:spcAft>
              <a:buNone/>
            </a:pPr>
            <a:r>
              <a:rPr lang="ru-RU" sz="1700" dirty="0" smtClean="0"/>
              <a:t>1) в образовательные организации высшего образования, которые находятся в ведении федеральных госорганов,</a:t>
            </a:r>
          </a:p>
          <a:p>
            <a:pPr marL="0" indent="0" algn="just">
              <a:spcAft>
                <a:spcPts val="600"/>
              </a:spcAft>
              <a:buNone/>
            </a:pPr>
            <a:r>
              <a:rPr lang="ru-RU" sz="1700" dirty="0" smtClean="0"/>
              <a:t>2) в военные профессиональные организации и военные образовательные организации высшего образования,</a:t>
            </a:r>
          </a:p>
          <a:p>
            <a:pPr marL="0" indent="0" algn="just">
              <a:spcAft>
                <a:spcPts val="600"/>
              </a:spcAft>
              <a:buNone/>
            </a:pPr>
            <a:r>
              <a:rPr lang="ru-RU" sz="1700" dirty="0" smtClean="0"/>
              <a:t>3) в образовательные организации высшего образования, которые находятся в ведении МВД России и </a:t>
            </a:r>
            <a:r>
              <a:rPr lang="ru-RU" sz="1700" dirty="0" err="1" smtClean="0"/>
              <a:t>Росгвардии</a:t>
            </a:r>
            <a:r>
              <a:rPr lang="ru-RU" sz="1700" dirty="0" smtClean="0"/>
              <a:t>.</a:t>
            </a:r>
          </a:p>
          <a:p>
            <a:pPr marL="0" indent="0" algn="just">
              <a:spcAft>
                <a:spcPts val="600"/>
              </a:spcAft>
              <a:buNone/>
            </a:pPr>
            <a:r>
              <a:rPr lang="ru-RU" sz="1700" dirty="0" smtClean="0"/>
              <a:t>Если с участником СВО в ходе спецоперации не случилось ничего плохого (смерти, увечья или заболевания), его ребенка будут зачислять в вуз по результатам ЕГЭ или внутренних экзаменов вуза. Такому абитуриенту придется выбирать - сдавать ли вступительные испытания по общеобразовательным предметам, или использовать результаты ЕГЭ</a:t>
            </a:r>
            <a:endParaRPr lang="ru-RU" sz="1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215106"/>
          </a:xfrm>
        </p:spPr>
        <p:txBody>
          <a:bodyPr>
            <a:noAutofit/>
          </a:bodyPr>
          <a:lstStyle/>
          <a:p>
            <a:pPr algn="ctr">
              <a:buNone/>
            </a:pPr>
            <a:r>
              <a:rPr lang="ru-RU" sz="2000" b="1" dirty="0" smtClean="0"/>
              <a:t>Преимущество при поступлении в колледж </a:t>
            </a:r>
          </a:p>
          <a:p>
            <a:pPr algn="ctr">
              <a:buNone/>
            </a:pPr>
            <a:r>
              <a:rPr lang="ru-RU" sz="2000" b="1" dirty="0" smtClean="0"/>
              <a:t>для детей участников СВО</a:t>
            </a:r>
          </a:p>
          <a:p>
            <a:pPr marL="180975" indent="0" algn="just">
              <a:buNone/>
            </a:pPr>
            <a:endParaRPr lang="ru-RU" sz="900" b="1" dirty="0" smtClean="0"/>
          </a:p>
          <a:p>
            <a:pPr marL="180975" indent="0" algn="just">
              <a:buNone/>
            </a:pPr>
            <a:r>
              <a:rPr lang="ru-RU" sz="1700" b="1" dirty="0" smtClean="0"/>
              <a:t>Детям</a:t>
            </a:r>
            <a:r>
              <a:rPr lang="ru-RU" sz="1700" dirty="0" smtClean="0"/>
              <a:t> лиц, призванных на военную службу по мобилизации в Вооруженные Силы Российской Федерации, граждане, заключившие контракт о добровольном содействии в выполнении задач, возложенных на Вооруженные Силы Российской Федерации или войска национальной гвардии Российской Федерации, при условии их участия в специальной военной операции на территориях Украины, Донецкой Народной Республики, Луганской Народной Республики, Запорожской области и Херсонской области и (или) выполнения ими задач по отражению вооруженного вторжения на территорию Российской Федерации, в ходе вооруженной провокации на Государственной границе Российской Федерации и приграничных территориях субъектов Российской Федерации, прилегающих к районам проведения специальной военной операции на территориях Украины, Донецкой Народной Республики, Луганской Народной Республики, Запорожской области и Херсонской области, граждане, заключившие контракт (имевшие иные правоотношения) с организацией, содействующей выполнению задач, возложенных на Вооруженные Силы Российской Федерации, при условии их участия в специальной военной операции на указанных территориях, </a:t>
            </a:r>
            <a:r>
              <a:rPr lang="ru-RU" sz="1700" b="1" dirty="0" smtClean="0"/>
              <a:t>предоставляется право на зачисление </a:t>
            </a:r>
            <a:r>
              <a:rPr lang="ru-RU" sz="1700" dirty="0" smtClean="0"/>
              <a:t>в образовательную организацию на обучение по образовательным программам среднего профессионального образования </a:t>
            </a:r>
            <a:r>
              <a:rPr lang="ru-RU" sz="1700" b="1" dirty="0" smtClean="0"/>
              <a:t>в первоочередном порядке</a:t>
            </a:r>
            <a:r>
              <a:rPr lang="ru-RU" sz="1700" dirty="0" smtClean="0"/>
              <a:t> </a:t>
            </a:r>
            <a:r>
              <a:rPr lang="ru-RU" sz="1700" b="1" dirty="0" smtClean="0"/>
              <a:t>вне зависимости от результатов освоения</a:t>
            </a:r>
            <a:r>
              <a:rPr lang="ru-RU" sz="1700" dirty="0" smtClean="0"/>
              <a:t> указанными лицами </a:t>
            </a:r>
            <a:r>
              <a:rPr lang="ru-RU" sz="1700" b="1" dirty="0" smtClean="0"/>
              <a:t>образовательной программы основного общего или среднего общего образования</a:t>
            </a:r>
            <a:r>
              <a:rPr lang="ru-RU" sz="1700" dirty="0" smtClean="0"/>
              <a:t>, указанных в представленных документах об образовании и (или) документах об образовании и о квалификации, наличия договора о целевом обучении с организациями</a:t>
            </a:r>
            <a:endParaRPr lang="ru-RU" sz="1700" b="1" dirty="0" smtClean="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249</Words>
  <Application>Microsoft Office PowerPoint</Application>
  <PresentationFormat>Экран (4:3)</PresentationFormat>
  <Paragraphs>18</Paragraphs>
  <Slides>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vt:i4>
      </vt:variant>
    </vt:vector>
  </HeadingPairs>
  <TitlesOfParts>
    <vt:vector size="4" baseType="lpstr">
      <vt:lpstr>Тема Office</vt:lpstr>
      <vt:lpstr>Какие льготы имеют дети участников СВО при поступлении в вуз или колледж? </vt:lpstr>
      <vt:lpstr>Слайд 2</vt:lpstr>
      <vt:lpstr>Слайд 3</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Какие льготы имеют дети участников СВО при поступлении в вуз? </dc:title>
  <dc:creator>User</dc:creator>
  <cp:lastModifiedBy>User</cp:lastModifiedBy>
  <cp:revision>8</cp:revision>
  <dcterms:created xsi:type="dcterms:W3CDTF">2025-02-18T01:21:28Z</dcterms:created>
  <dcterms:modified xsi:type="dcterms:W3CDTF">2025-02-18T01:59:05Z</dcterms:modified>
</cp:coreProperties>
</file>